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8" r:id="rId12"/>
    <p:sldId id="267" r:id="rId13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76" autoAdjust="0"/>
  </p:normalViewPr>
  <p:slideViewPr>
    <p:cSldViewPr snapToGrid="0">
      <p:cViewPr varScale="1">
        <p:scale>
          <a:sx n="73" d="100"/>
          <a:sy n="73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26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009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83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Cascading</a:t>
            </a:r>
            <a:r>
              <a:rPr lang="da-DK" dirty="0"/>
              <a:t> P PD Controller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PID for </a:t>
            </a:r>
            <a:r>
              <a:rPr lang="da-DK" dirty="0" err="1"/>
              <a:t>height</a:t>
            </a:r>
            <a:r>
              <a:rPr lang="da-DK" dirty="0"/>
              <a:t> (</a:t>
            </a:r>
            <a:r>
              <a:rPr lang="da-DK" dirty="0" err="1"/>
              <a:t>Currently</a:t>
            </a:r>
            <a:r>
              <a:rPr lang="da-DK" dirty="0"/>
              <a:t> a PD) – Inside drone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XY pos and XY Vel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Reason for Vel </a:t>
            </a:r>
            <a:r>
              <a:rPr lang="da-DK" dirty="0" err="1"/>
              <a:t>control</a:t>
            </a:r>
            <a:r>
              <a:rPr lang="da-DK" dirty="0"/>
              <a:t> – </a:t>
            </a:r>
            <a:r>
              <a:rPr lang="da-DK" dirty="0" err="1"/>
              <a:t>Allows</a:t>
            </a:r>
            <a:r>
              <a:rPr lang="da-DK" dirty="0"/>
              <a:t> a set max speed.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22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Phase</a:t>
            </a:r>
            <a:r>
              <a:rPr lang="da-DK" dirty="0"/>
              <a:t> margin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better</a:t>
            </a:r>
            <a:r>
              <a:rPr lang="da-DK" dirty="0"/>
              <a:t> but </a:t>
            </a:r>
            <a:r>
              <a:rPr lang="da-DK" dirty="0" err="1"/>
              <a:t>that</a:t>
            </a:r>
            <a:r>
              <a:rPr lang="da-DK" dirty="0"/>
              <a:t> gives a </a:t>
            </a:r>
            <a:r>
              <a:rPr lang="da-DK" dirty="0" err="1"/>
              <a:t>higher</a:t>
            </a:r>
            <a:r>
              <a:rPr lang="da-DK" dirty="0"/>
              <a:t> KP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leads</a:t>
            </a:r>
            <a:r>
              <a:rPr lang="da-DK" dirty="0"/>
              <a:t> to a more aggressive system (Not </a:t>
            </a:r>
            <a:r>
              <a:rPr lang="da-DK" dirty="0" err="1"/>
              <a:t>wanted</a:t>
            </a:r>
            <a:r>
              <a:rPr lang="da-DK" dirty="0"/>
              <a:t> for </a:t>
            </a:r>
            <a:r>
              <a:rPr lang="da-DK" dirty="0" err="1"/>
              <a:t>testing</a:t>
            </a:r>
            <a:r>
              <a:rPr lang="da-DK" dirty="0"/>
              <a:t>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This is for </a:t>
            </a:r>
            <a:r>
              <a:rPr lang="da-DK" dirty="0" err="1"/>
              <a:t>height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High </a:t>
            </a:r>
            <a:r>
              <a:rPr lang="da-DK" dirty="0" err="1"/>
              <a:t>phase</a:t>
            </a:r>
            <a:r>
              <a:rPr lang="da-DK" dirty="0"/>
              <a:t> and </a:t>
            </a:r>
            <a:r>
              <a:rPr lang="da-DK" dirty="0" err="1"/>
              <a:t>gain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not fit reality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60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680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matlab</a:t>
            </a:r>
            <a:r>
              <a:rPr lang="da-DK" dirty="0"/>
              <a:t> step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Right </a:t>
            </a:r>
            <a:r>
              <a:rPr lang="da-DK" dirty="0" err="1"/>
              <a:t>simulink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Simulink</a:t>
            </a:r>
            <a:r>
              <a:rPr lang="da-DK" dirty="0"/>
              <a:t> is </a:t>
            </a:r>
            <a:r>
              <a:rPr lang="da-DK" dirty="0" err="1"/>
              <a:t>lower</a:t>
            </a:r>
            <a:r>
              <a:rPr lang="da-DK" dirty="0"/>
              <a:t> due to the </a:t>
            </a:r>
            <a:r>
              <a:rPr lang="da-DK" dirty="0" err="1"/>
              <a:t>assumption</a:t>
            </a:r>
            <a:r>
              <a:rPr lang="da-DK" dirty="0"/>
              <a:t> in </a:t>
            </a:r>
            <a:r>
              <a:rPr lang="da-DK" dirty="0" err="1"/>
              <a:t>left</a:t>
            </a:r>
            <a:r>
              <a:rPr lang="da-DK" dirty="0"/>
              <a:t> side </a:t>
            </a:r>
            <a:r>
              <a:rPr lang="da-DK" dirty="0" err="1"/>
              <a:t>that</a:t>
            </a:r>
            <a:r>
              <a:rPr lang="da-DK" dirty="0"/>
              <a:t> hover </a:t>
            </a:r>
            <a:r>
              <a:rPr lang="da-DK" dirty="0" err="1"/>
              <a:t>thrust</a:t>
            </a:r>
            <a:r>
              <a:rPr lang="da-DK" dirty="0"/>
              <a:t> is </a:t>
            </a:r>
            <a:r>
              <a:rPr lang="da-DK" dirty="0" err="1"/>
              <a:t>known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fixed</a:t>
            </a:r>
            <a:r>
              <a:rPr lang="da-DK" dirty="0"/>
              <a:t> by an I term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94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Real System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Simulation						Real system</a:t>
            </a:r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4" name="Billede 3" descr="Et billede, der indeholder tekst, linje/række, håndskrift, Kurve&#10;&#10;Automatisk genereret beskrivelse">
            <a:extLst>
              <a:ext uri="{FF2B5EF4-FFF2-40B4-BE49-F238E27FC236}">
                <a16:creationId xmlns:a16="http://schemas.microsoft.com/office/drawing/2014/main" id="{071DACFF-036E-5CAF-3F17-E327BCE7C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5" t="8419" r="8282" b="6100"/>
          <a:stretch/>
        </p:blipFill>
        <p:spPr>
          <a:xfrm>
            <a:off x="5721730" y="2067743"/>
            <a:ext cx="6468683" cy="3822909"/>
          </a:xfrm>
          <a:prstGeom prst="rect">
            <a:avLst/>
          </a:prstGeom>
        </p:spPr>
      </p:pic>
      <p:pic>
        <p:nvPicPr>
          <p:cNvPr id="7" name="Billede 6" descr="Et billede, der indeholder tekst, linje/række, Kurve, Parallel&#10;&#10;Automatisk genereret beskrivelse">
            <a:extLst>
              <a:ext uri="{FF2B5EF4-FFF2-40B4-BE49-F238E27FC236}">
                <a16:creationId xmlns:a16="http://schemas.microsoft.com/office/drawing/2014/main" id="{151B58A4-BF34-1177-37D4-6FCD424B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11" y="2190581"/>
            <a:ext cx="5426690" cy="35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9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Real System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7DE0706-A6AE-3BFC-B597-541E4B58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6" y="1454089"/>
            <a:ext cx="8646105" cy="50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1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pic>
        <p:nvPicPr>
          <p:cNvPr id="2" name="VID20230508180132_Trim">
            <a:hlinkClick r:id="" action="ppaction://media"/>
            <a:extLst>
              <a:ext uri="{FF2B5EF4-FFF2-40B4-BE49-F238E27FC236}">
                <a16:creationId xmlns:a16="http://schemas.microsoft.com/office/drawing/2014/main" id="{CE6C48E0-11C3-CAD1-FF95-37DF4F059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342" y="3373"/>
            <a:ext cx="3855728" cy="68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Autonomous Drones</a:t>
            </a:r>
            <a:endParaRPr sz="550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Task</a:t>
            </a:r>
            <a:endParaRPr sz="3400" u="sng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  <p:pic>
        <p:nvPicPr>
          <p:cNvPr id="110" name="Google Shape;11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901" y="1542050"/>
            <a:ext cx="3536200" cy="470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3275574" y="2191850"/>
            <a:ext cx="3808397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600" b="1" dirty="0" err="1"/>
              <a:t>Get</a:t>
            </a:r>
            <a:r>
              <a:rPr lang="da-DK" sz="2600" b="1" dirty="0"/>
              <a:t> </a:t>
            </a:r>
            <a:r>
              <a:rPr lang="da-DK" sz="2600" b="1" dirty="0" err="1"/>
              <a:t>this</a:t>
            </a:r>
            <a:r>
              <a:rPr lang="da-DK" sz="2600" b="1" dirty="0"/>
              <a:t> to fly by </a:t>
            </a:r>
            <a:r>
              <a:rPr lang="da-DK" sz="2600" b="1" dirty="0" err="1"/>
              <a:t>itself</a:t>
            </a:r>
            <a:endParaRPr sz="2600" b="1" dirty="0"/>
          </a:p>
        </p:txBody>
      </p:sp>
      <p:cxnSp>
        <p:nvCxnSpPr>
          <p:cNvPr id="112" name="Google Shape;112;p3"/>
          <p:cNvCxnSpPr>
            <a:cxnSpLocks/>
            <a:stCxn id="111" idx="2"/>
          </p:cNvCxnSpPr>
          <p:nvPr/>
        </p:nvCxnSpPr>
        <p:spPr>
          <a:xfrm>
            <a:off x="5179773" y="2776595"/>
            <a:ext cx="2142802" cy="908955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Task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lvl="0" indent="0" algn="l" rtl="0">
              <a:spcBef>
                <a:spcPts val="360"/>
              </a:spcBef>
              <a:spcAft>
                <a:spcPts val="0"/>
              </a:spcAft>
              <a:buSzPts val="2300"/>
              <a:buNone/>
            </a:pPr>
            <a:r>
              <a:rPr lang="da-DK" sz="2300" dirty="0" err="1"/>
              <a:t>Known</a:t>
            </a:r>
            <a:r>
              <a:rPr lang="da-DK" sz="2300" dirty="0"/>
              <a:t> issues:</a:t>
            </a:r>
          </a:p>
          <a:p>
            <a:pPr marL="425450">
              <a:buSzPts val="2300"/>
            </a:pPr>
            <a:r>
              <a:rPr lang="da-DK" sz="2300" dirty="0" err="1"/>
              <a:t>Unscheduled</a:t>
            </a:r>
            <a:r>
              <a:rPr lang="da-DK" sz="2300" dirty="0"/>
              <a:t> landing</a:t>
            </a:r>
          </a:p>
          <a:p>
            <a:pPr marL="425450">
              <a:buSzPts val="2300"/>
            </a:pPr>
            <a:r>
              <a:rPr lang="da-DK" sz="2300" dirty="0" err="1"/>
              <a:t>Communication</a:t>
            </a:r>
            <a:r>
              <a:rPr lang="da-DK" sz="2300" dirty="0"/>
              <a:t> </a:t>
            </a:r>
            <a:r>
              <a:rPr lang="da-DK" sz="2300" dirty="0" err="1"/>
              <a:t>between</a:t>
            </a:r>
            <a:r>
              <a:rPr lang="da-DK" sz="2300" dirty="0"/>
              <a:t> </a:t>
            </a:r>
            <a:r>
              <a:rPr lang="da-DK" sz="2300" dirty="0" err="1"/>
              <a:t>teensy</a:t>
            </a:r>
            <a:r>
              <a:rPr lang="da-DK" sz="2300" dirty="0"/>
              <a:t> and Pi</a:t>
            </a:r>
          </a:p>
          <a:p>
            <a:pPr marL="425450">
              <a:buSzPts val="2300"/>
            </a:pPr>
            <a:r>
              <a:rPr lang="da-DK" sz="2300" dirty="0"/>
              <a:t>Pitch &amp; Roll attitude </a:t>
            </a:r>
            <a:r>
              <a:rPr lang="da-DK" sz="2300" dirty="0" err="1"/>
              <a:t>commands</a:t>
            </a:r>
            <a:r>
              <a:rPr lang="da-DK" sz="2300" dirty="0"/>
              <a:t> issue</a:t>
            </a:r>
          </a:p>
          <a:p>
            <a:pPr marL="425450">
              <a:buSzPts val="2300"/>
            </a:pPr>
            <a:endParaRPr lang="da-DK" sz="2300" dirty="0"/>
          </a:p>
          <a:p>
            <a:pPr marL="82550" indent="0">
              <a:buSzPts val="2300"/>
              <a:buNone/>
            </a:pPr>
            <a:r>
              <a:rPr lang="da-DK" sz="2300" dirty="0" err="1"/>
              <a:t>Objectives</a:t>
            </a:r>
            <a:r>
              <a:rPr lang="da-DK" sz="2300" dirty="0"/>
              <a:t>:</a:t>
            </a:r>
          </a:p>
          <a:p>
            <a:pPr marL="425450">
              <a:buSzPts val="2300"/>
            </a:pPr>
            <a:r>
              <a:rPr lang="da-DK" sz="2300" dirty="0"/>
              <a:t>Position &amp; </a:t>
            </a:r>
            <a:r>
              <a:rPr lang="da-DK" sz="2300" dirty="0" err="1"/>
              <a:t>Velocity</a:t>
            </a:r>
            <a:r>
              <a:rPr lang="da-DK" sz="2300" dirty="0"/>
              <a:t> Control via </a:t>
            </a:r>
            <a:r>
              <a:rPr lang="da-DK" sz="2300" dirty="0" err="1"/>
              <a:t>OptiTrack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/>
              <a:t>First in simulation</a:t>
            </a:r>
          </a:p>
          <a:p>
            <a:pPr marL="882650" lvl="1">
              <a:buSzPts val="2300"/>
            </a:pPr>
            <a:r>
              <a:rPr lang="da-DK" sz="2300" dirty="0" err="1"/>
              <a:t>Next</a:t>
            </a:r>
            <a:r>
              <a:rPr lang="da-DK" sz="2300" dirty="0"/>
              <a:t> on the </a:t>
            </a:r>
            <a:r>
              <a:rPr lang="da-DK" sz="2300" dirty="0" err="1"/>
              <a:t>actual</a:t>
            </a:r>
            <a:r>
              <a:rPr lang="da-DK" sz="2300" dirty="0"/>
              <a:t> drone</a:t>
            </a:r>
          </a:p>
          <a:p>
            <a:pPr marL="425450">
              <a:buSzPts val="2300"/>
            </a:pPr>
            <a:r>
              <a:rPr lang="da-DK" sz="2300" dirty="0"/>
              <a:t>Position &amp; </a:t>
            </a:r>
            <a:r>
              <a:rPr lang="da-DK" sz="2300" dirty="0" err="1"/>
              <a:t>Velocity</a:t>
            </a:r>
            <a:r>
              <a:rPr lang="da-DK" sz="2300" dirty="0"/>
              <a:t> Control via </a:t>
            </a:r>
            <a:r>
              <a:rPr lang="da-DK" sz="2300" dirty="0" err="1"/>
              <a:t>Aruco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/>
              <a:t>Camera </a:t>
            </a:r>
            <a:r>
              <a:rPr lang="da-DK" sz="2300" dirty="0" err="1"/>
              <a:t>based</a:t>
            </a:r>
            <a:r>
              <a:rPr lang="da-DK" sz="2300" dirty="0"/>
              <a:t> </a:t>
            </a:r>
            <a:r>
              <a:rPr lang="da-DK" sz="2300" dirty="0" err="1"/>
              <a:t>positioning</a:t>
            </a:r>
            <a:endParaRPr lang="da-DK" sz="2300" dirty="0"/>
          </a:p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  <p:pic>
        <p:nvPicPr>
          <p:cNvPr id="121" name="Google Shape;121;g241d88aae4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901" y="1542050"/>
            <a:ext cx="3536200" cy="47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  <p:pic>
        <p:nvPicPr>
          <p:cNvPr id="3" name="Billede 2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F1AFC883-2A36-4609-D4D1-5176504B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06" y="1656796"/>
            <a:ext cx="9843139" cy="464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Discretization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  <p:pic>
        <p:nvPicPr>
          <p:cNvPr id="4" name="Billede 3" descr="Et billede, der indeholder diagram, linje/række, tekst, skitse&#10;&#10;Automatisk genereret beskrivelse">
            <a:extLst>
              <a:ext uri="{FF2B5EF4-FFF2-40B4-BE49-F238E27FC236}">
                <a16:creationId xmlns:a16="http://schemas.microsoft.com/office/drawing/2014/main" id="{F025C946-2636-B426-6597-77477364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2" y="2594624"/>
            <a:ext cx="4792716" cy="2094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lede 5" descr="Et billede, der indeholder tekst, diagram, skærmbillede, linje/række&#10;&#10;Automatisk genereret beskrivelse">
            <a:extLst>
              <a:ext uri="{FF2B5EF4-FFF2-40B4-BE49-F238E27FC236}">
                <a16:creationId xmlns:a16="http://schemas.microsoft.com/office/drawing/2014/main" id="{CA99E7AA-ED32-EAB0-5D33-CFA543B1D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153" y="2594624"/>
            <a:ext cx="4879597" cy="20942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EFDAA0FA-E965-2924-6771-184BF2E76C51}"/>
              </a:ext>
            </a:extLst>
          </p:cNvPr>
          <p:cNvCxnSpPr>
            <a:cxnSpLocks/>
          </p:cNvCxnSpPr>
          <p:nvPr/>
        </p:nvCxnSpPr>
        <p:spPr>
          <a:xfrm>
            <a:off x="5213131" y="3132083"/>
            <a:ext cx="15138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A92BC39F-5FA8-15A4-1457-2592535E50AD}"/>
              </a:ext>
            </a:extLst>
          </p:cNvPr>
          <p:cNvSpPr txBox="1"/>
          <p:nvPr/>
        </p:nvSpPr>
        <p:spPr>
          <a:xfrm>
            <a:off x="5099597" y="3285868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Biliniear</a:t>
            </a:r>
            <a:r>
              <a:rPr lang="da-DK" dirty="0"/>
              <a:t> </a:t>
            </a:r>
            <a:r>
              <a:rPr lang="da-DK" dirty="0" err="1"/>
              <a:t>transform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231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02131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300" dirty="0" err="1"/>
              <a:t>Height</a:t>
            </a:r>
            <a:r>
              <a:rPr lang="da-DK" sz="2300" dirty="0"/>
              <a:t> Controller </a:t>
            </a:r>
            <a:r>
              <a:rPr lang="da-DK" sz="2300" dirty="0" err="1"/>
              <a:t>criterias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Plead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Easier</a:t>
            </a:r>
            <a:r>
              <a:rPr lang="da-DK" sz="2300" dirty="0"/>
              <a:t> to tune </a:t>
            </a:r>
            <a:r>
              <a:rPr lang="da-DK" sz="2300" dirty="0" err="1"/>
              <a:t>than</a:t>
            </a:r>
            <a:r>
              <a:rPr lang="da-DK" sz="2300" dirty="0"/>
              <a:t> </a:t>
            </a:r>
            <a:r>
              <a:rPr lang="da-DK" sz="2300" dirty="0" err="1"/>
              <a:t>PILead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Lead</a:t>
            </a:r>
            <a:r>
              <a:rPr lang="da-DK" sz="2300" dirty="0"/>
              <a:t> </a:t>
            </a:r>
            <a:r>
              <a:rPr lang="da-DK" sz="2300" dirty="0" err="1"/>
              <a:t>required</a:t>
            </a:r>
            <a:r>
              <a:rPr lang="da-DK" sz="2300" dirty="0"/>
              <a:t> due to 180 </a:t>
            </a:r>
            <a:r>
              <a:rPr lang="da-DK" sz="2300" dirty="0" err="1"/>
              <a:t>phase</a:t>
            </a:r>
            <a:r>
              <a:rPr lang="da-DK" sz="2300" dirty="0"/>
              <a:t> shift</a:t>
            </a:r>
          </a:p>
          <a:p>
            <a:pPr marL="882650" lvl="1">
              <a:buSzPts val="2300"/>
            </a:pPr>
            <a:r>
              <a:rPr lang="da-DK" sz="2300" dirty="0"/>
              <a:t>Low kp </a:t>
            </a:r>
            <a:r>
              <a:rPr lang="da-DK" sz="2300" dirty="0" err="1"/>
              <a:t>gain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Less</a:t>
            </a:r>
            <a:r>
              <a:rPr lang="da-DK" sz="2300" dirty="0"/>
              <a:t> </a:t>
            </a:r>
            <a:r>
              <a:rPr lang="da-DK" sz="2300" dirty="0" err="1"/>
              <a:t>agressive</a:t>
            </a:r>
            <a:r>
              <a:rPr lang="da-DK" sz="2300" dirty="0"/>
              <a:t> </a:t>
            </a:r>
            <a:r>
              <a:rPr lang="da-DK" sz="2300" dirty="0" err="1"/>
              <a:t>reponse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Fairly</a:t>
            </a:r>
            <a:r>
              <a:rPr lang="da-DK" sz="2300" dirty="0"/>
              <a:t> high </a:t>
            </a:r>
            <a:r>
              <a:rPr lang="da-DK" sz="2300" dirty="0" err="1"/>
              <a:t>phase</a:t>
            </a:r>
            <a:r>
              <a:rPr lang="da-DK" sz="2300" dirty="0"/>
              <a:t> and </a:t>
            </a:r>
            <a:r>
              <a:rPr lang="da-DK" sz="2300" dirty="0" err="1"/>
              <a:t>gain</a:t>
            </a:r>
            <a:r>
              <a:rPr lang="da-DK" sz="2300" dirty="0"/>
              <a:t> margin</a:t>
            </a:r>
          </a:p>
          <a:p>
            <a:pPr marL="882650" lvl="1">
              <a:buSzPts val="2300"/>
            </a:pPr>
            <a:r>
              <a:rPr lang="da-DK" sz="2300" dirty="0"/>
              <a:t>60 </a:t>
            </a:r>
            <a:r>
              <a:rPr lang="da-DK" sz="2300" dirty="0" err="1"/>
              <a:t>hz</a:t>
            </a:r>
            <a:r>
              <a:rPr lang="da-DK" sz="2300" dirty="0"/>
              <a:t> </a:t>
            </a:r>
            <a:r>
              <a:rPr lang="da-DK" sz="2300" dirty="0" err="1"/>
              <a:t>update</a:t>
            </a:r>
            <a:r>
              <a:rPr lang="da-DK" sz="2300" dirty="0"/>
              <a:t> rate</a:t>
            </a:r>
          </a:p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782D3AC3-19E0-1D53-8F9D-94DF669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00" y="1706400"/>
            <a:ext cx="4956713" cy="37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8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3" name="Billede 2" descr="Et billede, der indeholder tekst, skærmbillede, Font/skrifttype, diagram&#10;&#10;Automatisk genereret beskrivelse">
            <a:extLst>
              <a:ext uri="{FF2B5EF4-FFF2-40B4-BE49-F238E27FC236}">
                <a16:creationId xmlns:a16="http://schemas.microsoft.com/office/drawing/2014/main" id="{50ED9372-0129-D8A5-959F-0550077B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16" y="2027826"/>
            <a:ext cx="7630980" cy="39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Step </a:t>
            </a:r>
            <a:r>
              <a:rPr lang="da-DK" sz="3400" u="sng" dirty="0" err="1"/>
              <a:t>response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	</a:t>
            </a:r>
            <a:r>
              <a:rPr lang="da-DK" sz="2300" dirty="0" err="1"/>
              <a:t>Matlab</a:t>
            </a:r>
            <a:r>
              <a:rPr lang="da-DK" sz="2300" dirty="0"/>
              <a:t> TF step				</a:t>
            </a:r>
            <a:r>
              <a:rPr lang="da-DK" sz="2300" dirty="0" err="1"/>
              <a:t>Simulink</a:t>
            </a: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tekst, Kurve, linje/række, diagram&#10;&#10;Automatisk genereret beskrivelse">
            <a:extLst>
              <a:ext uri="{FF2B5EF4-FFF2-40B4-BE49-F238E27FC236}">
                <a16:creationId xmlns:a16="http://schemas.microsoft.com/office/drawing/2014/main" id="{DCB2A4A6-59A5-2133-7741-ED067D31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05" y="2203586"/>
            <a:ext cx="4625741" cy="3551228"/>
          </a:xfrm>
          <a:prstGeom prst="rect">
            <a:avLst/>
          </a:prstGeom>
        </p:spPr>
      </p:pic>
      <p:pic>
        <p:nvPicPr>
          <p:cNvPr id="15" name="Billede 14" descr="Et billede, der indeholder Kurve, linje/række, tekst, skærmbillede&#10;&#10;Automatisk genereret beskrivelse">
            <a:extLst>
              <a:ext uri="{FF2B5EF4-FFF2-40B4-BE49-F238E27FC236}">
                <a16:creationId xmlns:a16="http://schemas.microsoft.com/office/drawing/2014/main" id="{D69B20A6-549E-3B3A-DE35-7C40C68B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84" y="2362135"/>
            <a:ext cx="4922942" cy="32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159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278</Words>
  <Application>Microsoft Office PowerPoint</Application>
  <PresentationFormat>Brugerdefineret</PresentationFormat>
  <Paragraphs>70</Paragraphs>
  <Slides>12</Slides>
  <Notes>12</Notes>
  <HiddenSlides>1</HiddenSlides>
  <MMClips>1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5" baseType="lpstr">
      <vt:lpstr>Arial</vt:lpstr>
      <vt:lpstr>Verdana</vt:lpstr>
      <vt:lpstr>Blank</vt:lpstr>
      <vt:lpstr>PowerPoint-præsentation</vt:lpstr>
      <vt:lpstr>Flight Controller for Autonomous Drones</vt:lpstr>
      <vt:lpstr>Task</vt:lpstr>
      <vt:lpstr>Task</vt:lpstr>
      <vt:lpstr>Simulation</vt:lpstr>
      <vt:lpstr>Simulation - Discretization</vt:lpstr>
      <vt:lpstr>Simulation – Height Controller</vt:lpstr>
      <vt:lpstr>Simulation - Height Controller</vt:lpstr>
      <vt:lpstr>Simulation – Step response</vt:lpstr>
      <vt:lpstr>Real System</vt:lpstr>
      <vt:lpstr>Real System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Deichmann Christiansen</cp:lastModifiedBy>
  <cp:revision>12</cp:revision>
  <dcterms:created xsi:type="dcterms:W3CDTF">2017-07-31T08:31:56Z</dcterms:created>
  <dcterms:modified xsi:type="dcterms:W3CDTF">2023-05-12T08:25:45Z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